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FFFF99"/>
    <a:srgbClr val="FFCC00"/>
    <a:srgbClr val="FF9900"/>
    <a:srgbClr val="CC0000"/>
    <a:srgbClr val="6699FF"/>
    <a:srgbClr val="000000"/>
    <a:srgbClr val="4D4D4D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3415" autoAdjust="0"/>
  </p:normalViewPr>
  <p:slideViewPr>
    <p:cSldViewPr>
      <p:cViewPr>
        <p:scale>
          <a:sx n="100" d="100"/>
          <a:sy n="100" d="100"/>
        </p:scale>
        <p:origin x="-34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t" anchorCtr="0" compatLnSpc="1">
            <a:prstTxWarp prst="textNoShape">
              <a:avLst/>
            </a:prstTxWarp>
          </a:bodyPr>
          <a:lstStyle>
            <a:lvl1pPr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t" anchorCtr="0" compatLnSpc="1">
            <a:prstTxWarp prst="textNoShape">
              <a:avLst/>
            </a:prstTxWarp>
          </a:bodyPr>
          <a:lstStyle>
            <a:lvl1pPr algn="r"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b" anchorCtr="0" compatLnSpc="1">
            <a:prstTxWarp prst="textNoShape">
              <a:avLst/>
            </a:prstTxWarp>
          </a:bodyPr>
          <a:lstStyle>
            <a:lvl1pPr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b" anchorCtr="0" compatLnSpc="1">
            <a:prstTxWarp prst="textNoShape">
              <a:avLst/>
            </a:prstTxWarp>
          </a:bodyPr>
          <a:lstStyle>
            <a:lvl1pPr algn="r"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fld id="{248C7D8B-E082-4337-AE55-5EFFBC4078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t" anchorCtr="0" compatLnSpc="1">
            <a:prstTxWarp prst="textNoShape">
              <a:avLst/>
            </a:prstTxWarp>
          </a:bodyPr>
          <a:lstStyle>
            <a:lvl1pPr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t" anchorCtr="0" compatLnSpc="1">
            <a:prstTxWarp prst="textNoShape">
              <a:avLst/>
            </a:prstTxWarp>
          </a:bodyPr>
          <a:lstStyle>
            <a:lvl1pPr algn="r"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b" anchorCtr="0" compatLnSpc="1">
            <a:prstTxWarp prst="textNoShape">
              <a:avLst/>
            </a:prstTxWarp>
          </a:bodyPr>
          <a:lstStyle>
            <a:lvl1pPr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17" tIns="48558" rIns="97117" bIns="48558" numCol="1" anchor="b" anchorCtr="0" compatLnSpc="1">
            <a:prstTxWarp prst="textNoShape">
              <a:avLst/>
            </a:prstTxWarp>
          </a:bodyPr>
          <a:lstStyle>
            <a:lvl1pPr algn="r" defTabSz="971550" eaLnBrk="1" hangingPunct="1">
              <a:defRPr sz="1300" b="1" i="1" u="sng">
                <a:latin typeface="Times New Roman" pitchFamily="18" charset="0"/>
              </a:defRPr>
            </a:lvl1pPr>
          </a:lstStyle>
          <a:p>
            <a:fld id="{9FEC79C7-3F4A-4F08-9671-6AA95D33F5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163" y="1720850"/>
            <a:ext cx="6110287" cy="11715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638" y="3167063"/>
            <a:ext cx="6178550" cy="82708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65863"/>
            <a:ext cx="1922463" cy="4810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1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57538" y="6265863"/>
            <a:ext cx="2814637" cy="4810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331782" name="Picture 6" descr="FF sig and Logo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3738" y="6321425"/>
            <a:ext cx="1577975" cy="3317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d"/>
    <p:sndAc>
      <p:stSnd>
        <p:snd r:embed="rId1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8" grpId="0"/>
      <p:bldP spid="33177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17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17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3550" y="68263"/>
            <a:ext cx="2179638" cy="6027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638" y="68263"/>
            <a:ext cx="6386512" cy="6027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638" y="1376363"/>
            <a:ext cx="4248150" cy="4719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376363"/>
            <a:ext cx="4248150" cy="4719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1450" y="68263"/>
            <a:ext cx="7551738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376363"/>
            <a:ext cx="8648700" cy="471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300"/>
            </a:lvl1pPr>
          </a:lstStyle>
          <a:p>
            <a:endParaRPr lang="en-US"/>
          </a:p>
        </p:txBody>
      </p:sp>
      <p:pic>
        <p:nvPicPr>
          <p:cNvPr id="330758" name="Picture 6" descr="FF sig and Logo (2)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43738" y="6321425"/>
            <a:ext cx="1577975" cy="3317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 spd="med">
    <p:cover dir="d"/>
    <p:sndAc>
      <p:stSnd>
        <p:snd r:embed="rId1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0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07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0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07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0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07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0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07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07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307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ChangeArrowheads="1"/>
          </p:cNvSpPr>
          <p:nvPr/>
        </p:nvSpPr>
        <p:spPr bwMode="auto">
          <a:xfrm>
            <a:off x="1447800" y="76200"/>
            <a:ext cx="8015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/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rostile ExtendedTwo" pitchFamily="34" charset="0"/>
              </a:rPr>
              <a:t>One Step Processing</a:t>
            </a:r>
          </a:p>
        </p:txBody>
      </p:sp>
      <p:grpSp>
        <p:nvGrpSpPr>
          <p:cNvPr id="318467" name="Group 3"/>
          <p:cNvGrpSpPr>
            <a:grpSpLocks/>
          </p:cNvGrpSpPr>
          <p:nvPr/>
        </p:nvGrpSpPr>
        <p:grpSpPr bwMode="auto">
          <a:xfrm>
            <a:off x="1811338" y="2413000"/>
            <a:ext cx="1198562" cy="254000"/>
            <a:chOff x="7740" y="2760"/>
            <a:chExt cx="2100" cy="540"/>
          </a:xfrm>
        </p:grpSpPr>
        <p:pic>
          <p:nvPicPr>
            <p:cNvPr id="31846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4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6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8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2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6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2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0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3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4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4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18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5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2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76" name="Picture 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6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8477" name="Rectangle 13"/>
          <p:cNvSpPr>
            <a:spLocks noChangeArrowheads="1"/>
          </p:cNvSpPr>
          <p:nvPr/>
        </p:nvSpPr>
        <p:spPr bwMode="auto">
          <a:xfrm>
            <a:off x="1606550" y="2095500"/>
            <a:ext cx="1643063" cy="2857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78" name="Rectangle 14"/>
          <p:cNvSpPr>
            <a:spLocks noChangeArrowheads="1"/>
          </p:cNvSpPr>
          <p:nvPr/>
        </p:nvSpPr>
        <p:spPr bwMode="auto">
          <a:xfrm>
            <a:off x="1633538" y="2711450"/>
            <a:ext cx="1643062" cy="47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8479" name="Group 15"/>
          <p:cNvGrpSpPr>
            <a:grpSpLocks/>
          </p:cNvGrpSpPr>
          <p:nvPr/>
        </p:nvGrpSpPr>
        <p:grpSpPr bwMode="auto">
          <a:xfrm>
            <a:off x="3657600" y="2825750"/>
            <a:ext cx="2054225" cy="603250"/>
            <a:chOff x="4680" y="7680"/>
            <a:chExt cx="3600" cy="1140"/>
          </a:xfrm>
        </p:grpSpPr>
        <p:sp>
          <p:nvSpPr>
            <p:cNvPr id="318480" name="Rectangle 16"/>
            <p:cNvSpPr>
              <a:spLocks noChangeArrowheads="1"/>
            </p:cNvSpPr>
            <p:nvPr/>
          </p:nvSpPr>
          <p:spPr bwMode="auto">
            <a:xfrm>
              <a:off x="4680" y="8280"/>
              <a:ext cx="3600" cy="5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1" name="Rectangle 17"/>
            <p:cNvSpPr>
              <a:spLocks noChangeArrowheads="1"/>
            </p:cNvSpPr>
            <p:nvPr/>
          </p:nvSpPr>
          <p:spPr bwMode="auto">
            <a:xfrm>
              <a:off x="5040" y="8100"/>
              <a:ext cx="2880" cy="18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2" name="Freeform 18"/>
            <p:cNvSpPr>
              <a:spLocks/>
            </p:cNvSpPr>
            <p:nvPr/>
          </p:nvSpPr>
          <p:spPr bwMode="auto">
            <a:xfrm>
              <a:off x="5220" y="7680"/>
              <a:ext cx="2520" cy="42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80" y="60"/>
                </a:cxn>
                <a:cxn ang="0">
                  <a:pos x="540" y="60"/>
                </a:cxn>
                <a:cxn ang="0">
                  <a:pos x="900" y="60"/>
                </a:cxn>
                <a:cxn ang="0">
                  <a:pos x="1260" y="240"/>
                </a:cxn>
                <a:cxn ang="0">
                  <a:pos x="1620" y="240"/>
                </a:cxn>
                <a:cxn ang="0">
                  <a:pos x="1800" y="60"/>
                </a:cxn>
                <a:cxn ang="0">
                  <a:pos x="2160" y="60"/>
                </a:cxn>
                <a:cxn ang="0">
                  <a:pos x="2340" y="240"/>
                </a:cxn>
                <a:cxn ang="0">
                  <a:pos x="2520" y="420"/>
                </a:cxn>
              </a:cxnLst>
              <a:rect l="0" t="0" r="r" b="b"/>
              <a:pathLst>
                <a:path w="2520" h="420">
                  <a:moveTo>
                    <a:pt x="0" y="420"/>
                  </a:moveTo>
                  <a:cubicBezTo>
                    <a:pt x="45" y="270"/>
                    <a:pt x="90" y="120"/>
                    <a:pt x="180" y="60"/>
                  </a:cubicBezTo>
                  <a:cubicBezTo>
                    <a:pt x="270" y="0"/>
                    <a:pt x="420" y="60"/>
                    <a:pt x="540" y="60"/>
                  </a:cubicBezTo>
                  <a:cubicBezTo>
                    <a:pt x="660" y="60"/>
                    <a:pt x="780" y="30"/>
                    <a:pt x="900" y="60"/>
                  </a:cubicBezTo>
                  <a:cubicBezTo>
                    <a:pt x="1020" y="90"/>
                    <a:pt x="1140" y="210"/>
                    <a:pt x="1260" y="240"/>
                  </a:cubicBezTo>
                  <a:cubicBezTo>
                    <a:pt x="1380" y="270"/>
                    <a:pt x="1530" y="270"/>
                    <a:pt x="1620" y="240"/>
                  </a:cubicBezTo>
                  <a:cubicBezTo>
                    <a:pt x="1710" y="210"/>
                    <a:pt x="1710" y="90"/>
                    <a:pt x="1800" y="60"/>
                  </a:cubicBezTo>
                  <a:cubicBezTo>
                    <a:pt x="1890" y="30"/>
                    <a:pt x="2070" y="30"/>
                    <a:pt x="2160" y="60"/>
                  </a:cubicBezTo>
                  <a:cubicBezTo>
                    <a:pt x="2250" y="90"/>
                    <a:pt x="2280" y="180"/>
                    <a:pt x="2340" y="240"/>
                  </a:cubicBezTo>
                  <a:cubicBezTo>
                    <a:pt x="2400" y="300"/>
                    <a:pt x="2460" y="390"/>
                    <a:pt x="25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483" name="Group 19"/>
          <p:cNvGrpSpPr>
            <a:grpSpLocks/>
          </p:cNvGrpSpPr>
          <p:nvPr/>
        </p:nvGrpSpPr>
        <p:grpSpPr bwMode="auto">
          <a:xfrm>
            <a:off x="3657600" y="1676400"/>
            <a:ext cx="2054225" cy="666750"/>
            <a:chOff x="2352" y="1488"/>
            <a:chExt cx="1294" cy="420"/>
          </a:xfrm>
        </p:grpSpPr>
        <p:sp>
          <p:nvSpPr>
            <p:cNvPr id="318484" name="Rectangle 20"/>
            <p:cNvSpPr>
              <a:spLocks noChangeArrowheads="1"/>
            </p:cNvSpPr>
            <p:nvPr/>
          </p:nvSpPr>
          <p:spPr bwMode="auto">
            <a:xfrm>
              <a:off x="2352" y="1488"/>
              <a:ext cx="1294" cy="18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5" name="Rectangle 21"/>
            <p:cNvSpPr>
              <a:spLocks noChangeArrowheads="1"/>
            </p:cNvSpPr>
            <p:nvPr/>
          </p:nvSpPr>
          <p:spPr bwMode="auto">
            <a:xfrm>
              <a:off x="2481" y="1668"/>
              <a:ext cx="1036" cy="6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6" name="Freeform 22"/>
            <p:cNvSpPr>
              <a:spLocks/>
            </p:cNvSpPr>
            <p:nvPr/>
          </p:nvSpPr>
          <p:spPr bwMode="auto">
            <a:xfrm>
              <a:off x="2546" y="1768"/>
              <a:ext cx="906" cy="140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80" y="60"/>
                </a:cxn>
                <a:cxn ang="0">
                  <a:pos x="540" y="60"/>
                </a:cxn>
                <a:cxn ang="0">
                  <a:pos x="900" y="60"/>
                </a:cxn>
                <a:cxn ang="0">
                  <a:pos x="1260" y="240"/>
                </a:cxn>
                <a:cxn ang="0">
                  <a:pos x="1620" y="240"/>
                </a:cxn>
                <a:cxn ang="0">
                  <a:pos x="1800" y="60"/>
                </a:cxn>
                <a:cxn ang="0">
                  <a:pos x="2160" y="60"/>
                </a:cxn>
                <a:cxn ang="0">
                  <a:pos x="2340" y="240"/>
                </a:cxn>
                <a:cxn ang="0">
                  <a:pos x="2520" y="420"/>
                </a:cxn>
              </a:cxnLst>
              <a:rect l="0" t="0" r="r" b="b"/>
              <a:pathLst>
                <a:path w="2520" h="420">
                  <a:moveTo>
                    <a:pt x="0" y="420"/>
                  </a:moveTo>
                  <a:cubicBezTo>
                    <a:pt x="45" y="270"/>
                    <a:pt x="90" y="120"/>
                    <a:pt x="180" y="60"/>
                  </a:cubicBezTo>
                  <a:cubicBezTo>
                    <a:pt x="270" y="0"/>
                    <a:pt x="420" y="60"/>
                    <a:pt x="540" y="60"/>
                  </a:cubicBezTo>
                  <a:cubicBezTo>
                    <a:pt x="660" y="60"/>
                    <a:pt x="780" y="30"/>
                    <a:pt x="900" y="60"/>
                  </a:cubicBezTo>
                  <a:cubicBezTo>
                    <a:pt x="1020" y="90"/>
                    <a:pt x="1140" y="210"/>
                    <a:pt x="1260" y="240"/>
                  </a:cubicBezTo>
                  <a:cubicBezTo>
                    <a:pt x="1380" y="270"/>
                    <a:pt x="1530" y="270"/>
                    <a:pt x="1620" y="240"/>
                  </a:cubicBezTo>
                  <a:cubicBezTo>
                    <a:pt x="1710" y="210"/>
                    <a:pt x="1710" y="90"/>
                    <a:pt x="1800" y="60"/>
                  </a:cubicBezTo>
                  <a:cubicBezTo>
                    <a:pt x="1890" y="30"/>
                    <a:pt x="2070" y="30"/>
                    <a:pt x="2160" y="60"/>
                  </a:cubicBezTo>
                  <a:cubicBezTo>
                    <a:pt x="2250" y="90"/>
                    <a:pt x="2280" y="180"/>
                    <a:pt x="2340" y="240"/>
                  </a:cubicBezTo>
                  <a:cubicBezTo>
                    <a:pt x="2400" y="300"/>
                    <a:pt x="2460" y="390"/>
                    <a:pt x="25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7" name="Line 23"/>
            <p:cNvSpPr>
              <a:spLocks noChangeShapeType="1"/>
            </p:cNvSpPr>
            <p:nvPr/>
          </p:nvSpPr>
          <p:spPr bwMode="auto">
            <a:xfrm>
              <a:off x="3452" y="1908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8" name="Line 24"/>
            <p:cNvSpPr>
              <a:spLocks noChangeShapeType="1"/>
            </p:cNvSpPr>
            <p:nvPr/>
          </p:nvSpPr>
          <p:spPr bwMode="auto">
            <a:xfrm flipV="1">
              <a:off x="3517" y="1728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89" name="Line 25"/>
            <p:cNvSpPr>
              <a:spLocks noChangeShapeType="1"/>
            </p:cNvSpPr>
            <p:nvPr/>
          </p:nvSpPr>
          <p:spPr bwMode="auto">
            <a:xfrm flipH="1">
              <a:off x="2481" y="1908"/>
              <a:ext cx="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90" name="Line 26"/>
            <p:cNvSpPr>
              <a:spLocks noChangeShapeType="1"/>
            </p:cNvSpPr>
            <p:nvPr/>
          </p:nvSpPr>
          <p:spPr bwMode="auto">
            <a:xfrm flipV="1">
              <a:off x="2481" y="1728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491" name="Rectangle 27"/>
          <p:cNvSpPr>
            <a:spLocks noChangeArrowheads="1"/>
          </p:cNvSpPr>
          <p:nvPr/>
        </p:nvSpPr>
        <p:spPr bwMode="auto">
          <a:xfrm>
            <a:off x="1606550" y="3048000"/>
            <a:ext cx="1643063" cy="2857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2" name="Rectangle 28"/>
          <p:cNvSpPr>
            <a:spLocks noChangeArrowheads="1"/>
          </p:cNvSpPr>
          <p:nvPr/>
        </p:nvSpPr>
        <p:spPr bwMode="auto">
          <a:xfrm>
            <a:off x="3862388" y="2476500"/>
            <a:ext cx="1643062" cy="3016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93" name="Rectangle 29"/>
          <p:cNvSpPr>
            <a:spLocks noChangeArrowheads="1"/>
          </p:cNvSpPr>
          <p:nvPr/>
        </p:nvSpPr>
        <p:spPr bwMode="auto">
          <a:xfrm>
            <a:off x="3862388" y="2697163"/>
            <a:ext cx="1643062" cy="4603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8494" name="Group 30"/>
          <p:cNvGrpSpPr>
            <a:grpSpLocks/>
          </p:cNvGrpSpPr>
          <p:nvPr/>
        </p:nvGrpSpPr>
        <p:grpSpPr bwMode="auto">
          <a:xfrm>
            <a:off x="1811338" y="2778125"/>
            <a:ext cx="1198562" cy="254000"/>
            <a:chOff x="7740" y="2760"/>
            <a:chExt cx="2100" cy="540"/>
          </a:xfrm>
        </p:grpSpPr>
        <p:pic>
          <p:nvPicPr>
            <p:cNvPr id="318495" name="Picture 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74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96" name="Picture 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8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97" name="Picture 3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2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98" name="Picture 3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46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499" name="Picture 3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70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500" name="Picture 3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94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501" name="Picture 3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18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502" name="Picture 3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2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503" name="Picture 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60" y="2760"/>
              <a:ext cx="1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8504" name="AutoShape 40"/>
          <p:cNvSpPr>
            <a:spLocks noChangeArrowheads="1"/>
          </p:cNvSpPr>
          <p:nvPr/>
        </p:nvSpPr>
        <p:spPr bwMode="auto">
          <a:xfrm flipV="1">
            <a:off x="4595813" y="3524250"/>
            <a:ext cx="204787" cy="285750"/>
          </a:xfrm>
          <a:prstGeom prst="downArrow">
            <a:avLst>
              <a:gd name="adj1" fmla="val 50000"/>
              <a:gd name="adj2" fmla="val 34884"/>
            </a:avLst>
          </a:prstGeom>
          <a:solidFill>
            <a:srgbClr val="000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505" name="Text Box 41"/>
          <p:cNvSpPr txBox="1">
            <a:spLocks noChangeArrowheads="1"/>
          </p:cNvSpPr>
          <p:nvPr/>
        </p:nvSpPr>
        <p:spPr bwMode="auto">
          <a:xfrm>
            <a:off x="1143000" y="3884613"/>
            <a:ext cx="6629400" cy="993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FlexForm heated to 200</a:t>
            </a:r>
            <a:r>
              <a:rPr lang="en-US">
                <a:latin typeface="Avenir 55 Roman" pitchFamily="34" charset="0"/>
              </a:rPr>
              <a:t>º C (392</a:t>
            </a:r>
            <a:r>
              <a:rPr lang="en-US">
                <a:cs typeface="Arial" charset="0"/>
              </a:rPr>
              <a:t>º F)</a:t>
            </a:r>
          </a:p>
          <a:p>
            <a:pPr marL="457200" indent="-4572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>
                <a:latin typeface="Avenir 55 Roman" pitchFamily="34" charset="0"/>
              </a:rPr>
              <a:t>	(Contact heat, forced air heating, or IR/Convection Heating)</a:t>
            </a:r>
          </a:p>
        </p:txBody>
      </p:sp>
      <p:sp>
        <p:nvSpPr>
          <p:cNvPr id="318506" name="AutoShape 42"/>
          <p:cNvSpPr>
            <a:spLocks noChangeArrowheads="1"/>
          </p:cNvSpPr>
          <p:nvPr/>
        </p:nvSpPr>
        <p:spPr bwMode="auto">
          <a:xfrm flipV="1">
            <a:off x="2309813" y="3524250"/>
            <a:ext cx="204787" cy="285750"/>
          </a:xfrm>
          <a:prstGeom prst="downArrow">
            <a:avLst>
              <a:gd name="adj1" fmla="val 50000"/>
              <a:gd name="adj2" fmla="val 34884"/>
            </a:avLst>
          </a:prstGeom>
          <a:solidFill>
            <a:srgbClr val="000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507" name="Text Box 43"/>
          <p:cNvSpPr txBox="1">
            <a:spLocks noChangeArrowheads="1"/>
          </p:cNvSpPr>
          <p:nvPr/>
        </p:nvSpPr>
        <p:spPr bwMode="auto">
          <a:xfrm>
            <a:off x="1143000" y="3884613"/>
            <a:ext cx="6629400" cy="1404937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Tooling maintained at 21</a:t>
            </a:r>
            <a:r>
              <a:rPr lang="en-US">
                <a:cs typeface="Arial" charset="0"/>
              </a:rPr>
              <a:t>º C (70º F)</a:t>
            </a: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Cover material framed in press</a:t>
            </a:r>
            <a:endParaRPr lang="en-US">
              <a:latin typeface="Avenir 55 Roman" pitchFamily="34" charset="0"/>
            </a:endParaRP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>
                <a:latin typeface="Avenir 55 Roman" pitchFamily="34" charset="0"/>
              </a:rPr>
              <a:t>Heated FlexForm transported into press</a:t>
            </a: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>
                <a:latin typeface="Avenir 55 Roman" pitchFamily="34" charset="0"/>
              </a:rPr>
              <a:t>Forming pressure at 55 psi</a:t>
            </a:r>
          </a:p>
        </p:txBody>
      </p:sp>
      <p:sp>
        <p:nvSpPr>
          <p:cNvPr id="318508" name="Text Box 44"/>
          <p:cNvSpPr txBox="1">
            <a:spLocks noChangeArrowheads="1"/>
          </p:cNvSpPr>
          <p:nvPr/>
        </p:nvSpPr>
        <p:spPr bwMode="auto">
          <a:xfrm>
            <a:off x="1143000" y="3884613"/>
            <a:ext cx="6629400" cy="16795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Closed tool time varies by FlexForm material weight and type of cover material used</a:t>
            </a:r>
          </a:p>
          <a:p>
            <a:pPr marL="228600" indent="-2286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Cover material bonded to FlexForm </a:t>
            </a:r>
            <a:r>
              <a:rPr lang="en-US" b="1" u="sng"/>
              <a:t>without</a:t>
            </a:r>
            <a:r>
              <a:rPr lang="en-US"/>
              <a:t> adhesives</a:t>
            </a:r>
          </a:p>
          <a:p>
            <a:pPr marL="228600" indent="-2286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Optional in-tool trimming</a:t>
            </a:r>
          </a:p>
          <a:p>
            <a:pPr marL="228600" indent="-228600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Optional in-tool bonding of secondary attachments</a:t>
            </a:r>
          </a:p>
        </p:txBody>
      </p:sp>
      <p:sp>
        <p:nvSpPr>
          <p:cNvPr id="318509" name="AutoShape 45"/>
          <p:cNvSpPr>
            <a:spLocks noChangeArrowheads="1"/>
          </p:cNvSpPr>
          <p:nvPr/>
        </p:nvSpPr>
        <p:spPr bwMode="auto">
          <a:xfrm flipV="1">
            <a:off x="6858000" y="3524250"/>
            <a:ext cx="204788" cy="285750"/>
          </a:xfrm>
          <a:prstGeom prst="downArrow">
            <a:avLst>
              <a:gd name="adj1" fmla="val 50000"/>
              <a:gd name="adj2" fmla="val 34884"/>
            </a:avLst>
          </a:prstGeom>
          <a:solidFill>
            <a:srgbClr val="000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510" name="Text Box 46"/>
          <p:cNvSpPr txBox="1">
            <a:spLocks noChangeArrowheads="1"/>
          </p:cNvSpPr>
          <p:nvPr/>
        </p:nvSpPr>
        <p:spPr bwMode="auto">
          <a:xfrm>
            <a:off x="1143000" y="3884613"/>
            <a:ext cx="6629400" cy="19542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/>
              <a:t>Optimal removal temperature for part of 35</a:t>
            </a:r>
            <a:r>
              <a:rPr lang="en-US">
                <a:latin typeface="Avenir 55 Roman" pitchFamily="34" charset="0"/>
              </a:rPr>
              <a:t>º C (95</a:t>
            </a:r>
            <a:r>
              <a:rPr lang="en-US">
                <a:cs typeface="Arial" charset="0"/>
              </a:rPr>
              <a:t>º F)</a:t>
            </a: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>
                <a:latin typeface="Avenir 55 Roman" pitchFamily="34" charset="0"/>
              </a:rPr>
              <a:t>FlexForm with cover material and optional attachments stable out of tool</a:t>
            </a: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>
                <a:latin typeface="Avenir 55 Roman" pitchFamily="34" charset="0"/>
              </a:rPr>
              <a:t>Parts can go directly into packaging or onto secondary operations</a:t>
            </a:r>
          </a:p>
          <a:p>
            <a:pPr marL="288925" indent="-288925">
              <a:spcBef>
                <a:spcPct val="25000"/>
              </a:spcBef>
              <a:buClr>
                <a:schemeClr val="hlink"/>
              </a:buClr>
              <a:buFont typeface="Wingdings" pitchFamily="2" charset="2"/>
              <a:buChar char="Ø"/>
            </a:pPr>
            <a:r>
              <a:rPr lang="en-US">
                <a:latin typeface="Avenir 55 Roman" pitchFamily="34" charset="0"/>
              </a:rPr>
              <a:t>Average total cycle time is </a:t>
            </a:r>
            <a:r>
              <a:rPr lang="en-US" b="1" u="sng">
                <a:latin typeface="Avenir 55 Roman" pitchFamily="34" charset="0"/>
              </a:rPr>
              <a:t>55 seconds</a:t>
            </a:r>
            <a:endParaRPr lang="en-US">
              <a:latin typeface="Avenir 55 Roman" pitchFamily="34" charset="0"/>
            </a:endParaRPr>
          </a:p>
        </p:txBody>
      </p:sp>
      <p:sp>
        <p:nvSpPr>
          <p:cNvPr id="318511" name="Rectangle 47"/>
          <p:cNvSpPr>
            <a:spLocks noChangeArrowheads="1"/>
          </p:cNvSpPr>
          <p:nvPr/>
        </p:nvSpPr>
        <p:spPr bwMode="auto">
          <a:xfrm>
            <a:off x="1600200" y="2695575"/>
            <a:ext cx="18288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8512" name="Rectangle 48"/>
          <p:cNvSpPr>
            <a:spLocks noChangeArrowheads="1"/>
          </p:cNvSpPr>
          <p:nvPr/>
        </p:nvSpPr>
        <p:spPr bwMode="auto">
          <a:xfrm>
            <a:off x="6781800" y="1371600"/>
            <a:ext cx="1643063" cy="46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8513" name="Group 49"/>
          <p:cNvGrpSpPr>
            <a:grpSpLocks/>
          </p:cNvGrpSpPr>
          <p:nvPr/>
        </p:nvGrpSpPr>
        <p:grpSpPr bwMode="auto">
          <a:xfrm>
            <a:off x="3962400" y="2805113"/>
            <a:ext cx="1454150" cy="228600"/>
            <a:chOff x="4032" y="2016"/>
            <a:chExt cx="1031" cy="197"/>
          </a:xfrm>
        </p:grpSpPr>
        <p:sp>
          <p:nvSpPr>
            <p:cNvPr id="318514" name="Freeform 50"/>
            <p:cNvSpPr>
              <a:spLocks/>
            </p:cNvSpPr>
            <p:nvPr/>
          </p:nvSpPr>
          <p:spPr bwMode="auto">
            <a:xfrm>
              <a:off x="4039" y="2026"/>
              <a:ext cx="1008" cy="187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80" y="60"/>
                </a:cxn>
                <a:cxn ang="0">
                  <a:pos x="540" y="60"/>
                </a:cxn>
                <a:cxn ang="0">
                  <a:pos x="900" y="60"/>
                </a:cxn>
                <a:cxn ang="0">
                  <a:pos x="1260" y="240"/>
                </a:cxn>
                <a:cxn ang="0">
                  <a:pos x="1620" y="240"/>
                </a:cxn>
                <a:cxn ang="0">
                  <a:pos x="1800" y="60"/>
                </a:cxn>
                <a:cxn ang="0">
                  <a:pos x="2160" y="60"/>
                </a:cxn>
                <a:cxn ang="0">
                  <a:pos x="2340" y="240"/>
                </a:cxn>
                <a:cxn ang="0">
                  <a:pos x="2520" y="420"/>
                </a:cxn>
              </a:cxnLst>
              <a:rect l="0" t="0" r="r" b="b"/>
              <a:pathLst>
                <a:path w="2520" h="420">
                  <a:moveTo>
                    <a:pt x="0" y="420"/>
                  </a:moveTo>
                  <a:cubicBezTo>
                    <a:pt x="45" y="270"/>
                    <a:pt x="90" y="120"/>
                    <a:pt x="180" y="60"/>
                  </a:cubicBezTo>
                  <a:cubicBezTo>
                    <a:pt x="270" y="0"/>
                    <a:pt x="420" y="60"/>
                    <a:pt x="540" y="60"/>
                  </a:cubicBezTo>
                  <a:cubicBezTo>
                    <a:pt x="660" y="60"/>
                    <a:pt x="780" y="30"/>
                    <a:pt x="900" y="60"/>
                  </a:cubicBezTo>
                  <a:cubicBezTo>
                    <a:pt x="1020" y="90"/>
                    <a:pt x="1140" y="210"/>
                    <a:pt x="1260" y="240"/>
                  </a:cubicBezTo>
                  <a:cubicBezTo>
                    <a:pt x="1380" y="270"/>
                    <a:pt x="1530" y="270"/>
                    <a:pt x="1620" y="240"/>
                  </a:cubicBezTo>
                  <a:cubicBezTo>
                    <a:pt x="1710" y="210"/>
                    <a:pt x="1710" y="90"/>
                    <a:pt x="1800" y="60"/>
                  </a:cubicBezTo>
                  <a:cubicBezTo>
                    <a:pt x="1890" y="30"/>
                    <a:pt x="2070" y="30"/>
                    <a:pt x="2160" y="60"/>
                  </a:cubicBezTo>
                  <a:cubicBezTo>
                    <a:pt x="2250" y="90"/>
                    <a:pt x="2280" y="180"/>
                    <a:pt x="2340" y="240"/>
                  </a:cubicBezTo>
                  <a:cubicBezTo>
                    <a:pt x="2400" y="300"/>
                    <a:pt x="2460" y="390"/>
                    <a:pt x="2520" y="420"/>
                  </a:cubicBezTo>
                </a:path>
              </a:pathLst>
            </a:custGeom>
            <a:noFill/>
            <a:ln w="381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15" name="Freeform 51"/>
            <p:cNvSpPr>
              <a:spLocks/>
            </p:cNvSpPr>
            <p:nvPr/>
          </p:nvSpPr>
          <p:spPr bwMode="auto">
            <a:xfrm>
              <a:off x="4032" y="2016"/>
              <a:ext cx="1031" cy="196"/>
            </a:xfrm>
            <a:custGeom>
              <a:avLst/>
              <a:gdLst/>
              <a:ahLst/>
              <a:cxnLst>
                <a:cxn ang="0">
                  <a:pos x="0" y="420"/>
                </a:cxn>
                <a:cxn ang="0">
                  <a:pos x="180" y="60"/>
                </a:cxn>
                <a:cxn ang="0">
                  <a:pos x="540" y="60"/>
                </a:cxn>
                <a:cxn ang="0">
                  <a:pos x="900" y="60"/>
                </a:cxn>
                <a:cxn ang="0">
                  <a:pos x="1260" y="240"/>
                </a:cxn>
                <a:cxn ang="0">
                  <a:pos x="1620" y="240"/>
                </a:cxn>
                <a:cxn ang="0">
                  <a:pos x="1800" y="60"/>
                </a:cxn>
                <a:cxn ang="0">
                  <a:pos x="2160" y="60"/>
                </a:cxn>
                <a:cxn ang="0">
                  <a:pos x="2340" y="240"/>
                </a:cxn>
                <a:cxn ang="0">
                  <a:pos x="2520" y="420"/>
                </a:cxn>
              </a:cxnLst>
              <a:rect l="0" t="0" r="r" b="b"/>
              <a:pathLst>
                <a:path w="2520" h="420">
                  <a:moveTo>
                    <a:pt x="0" y="420"/>
                  </a:moveTo>
                  <a:cubicBezTo>
                    <a:pt x="45" y="270"/>
                    <a:pt x="90" y="120"/>
                    <a:pt x="180" y="60"/>
                  </a:cubicBezTo>
                  <a:cubicBezTo>
                    <a:pt x="270" y="0"/>
                    <a:pt x="420" y="60"/>
                    <a:pt x="540" y="60"/>
                  </a:cubicBezTo>
                  <a:cubicBezTo>
                    <a:pt x="660" y="60"/>
                    <a:pt x="780" y="30"/>
                    <a:pt x="900" y="60"/>
                  </a:cubicBezTo>
                  <a:cubicBezTo>
                    <a:pt x="1020" y="90"/>
                    <a:pt x="1140" y="210"/>
                    <a:pt x="1260" y="240"/>
                  </a:cubicBezTo>
                  <a:cubicBezTo>
                    <a:pt x="1380" y="270"/>
                    <a:pt x="1530" y="270"/>
                    <a:pt x="1620" y="240"/>
                  </a:cubicBezTo>
                  <a:cubicBezTo>
                    <a:pt x="1710" y="210"/>
                    <a:pt x="1710" y="90"/>
                    <a:pt x="1800" y="60"/>
                  </a:cubicBezTo>
                  <a:cubicBezTo>
                    <a:pt x="1890" y="30"/>
                    <a:pt x="2070" y="30"/>
                    <a:pt x="2160" y="60"/>
                  </a:cubicBezTo>
                  <a:cubicBezTo>
                    <a:pt x="2250" y="90"/>
                    <a:pt x="2280" y="180"/>
                    <a:pt x="2340" y="240"/>
                  </a:cubicBezTo>
                  <a:cubicBezTo>
                    <a:pt x="2400" y="300"/>
                    <a:pt x="2460" y="390"/>
                    <a:pt x="2520" y="420"/>
                  </a:cubicBezTo>
                </a:path>
              </a:pathLst>
            </a:custGeom>
            <a:noFill/>
            <a:ln w="158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16" name="AutoShape 52"/>
          <p:cNvSpPr>
            <a:spLocks noChangeArrowheads="1"/>
          </p:cNvSpPr>
          <p:nvPr/>
        </p:nvSpPr>
        <p:spPr bwMode="auto">
          <a:xfrm>
            <a:off x="5957888" y="2320925"/>
            <a:ext cx="1433512" cy="304800"/>
          </a:xfrm>
          <a:prstGeom prst="leftArrow">
            <a:avLst>
              <a:gd name="adj1" fmla="val 50000"/>
              <a:gd name="adj2" fmla="val 117578"/>
            </a:avLst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8517" name="AutoShape 53"/>
          <p:cNvSpPr>
            <a:spLocks noChangeArrowheads="1"/>
          </p:cNvSpPr>
          <p:nvPr/>
        </p:nvSpPr>
        <p:spPr bwMode="auto">
          <a:xfrm>
            <a:off x="5943600" y="2566988"/>
            <a:ext cx="1433513" cy="304800"/>
          </a:xfrm>
          <a:prstGeom prst="leftArrow">
            <a:avLst>
              <a:gd name="adj1" fmla="val 50000"/>
              <a:gd name="adj2" fmla="val 117578"/>
            </a:avLst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8518" name="AutoShape 54"/>
          <p:cNvSpPr>
            <a:spLocks noChangeArrowheads="1"/>
          </p:cNvSpPr>
          <p:nvPr/>
        </p:nvSpPr>
        <p:spPr bwMode="auto">
          <a:xfrm>
            <a:off x="3367088" y="2566988"/>
            <a:ext cx="1433512" cy="304800"/>
          </a:xfrm>
          <a:prstGeom prst="leftArrow">
            <a:avLst>
              <a:gd name="adj1" fmla="val 50000"/>
              <a:gd name="adj2" fmla="val 117578"/>
            </a:avLst>
          </a:prstGeom>
          <a:solidFill>
            <a:srgbClr val="FFFF99"/>
          </a:solidFill>
          <a:ln w="254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cover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85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18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0"/>
                            </p:stCondLst>
                            <p:childTnLst>
                              <p:par>
                                <p:cTn id="28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10" presetClass="entr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18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8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18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3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318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18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5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18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318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92" presetID="10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9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3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318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318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694 L 2.77778E-7 0.10266 " pathEditMode="relative" rAng="0" ptsTypes="AA">
                                      <p:cBhvr>
                                        <p:cTn id="113" dur="3000" fill="hold"/>
                                        <p:tgtEl>
                                          <p:spTgt spid="318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017 1.04046E-6 L 0.00017 0.0367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3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3000"/>
                                        <p:tgtEl>
                                          <p:spTgt spid="318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3000"/>
                                        <p:tgtEl>
                                          <p:spTgt spid="3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185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318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2000"/>
                                        <p:tgtEl>
                                          <p:spTgt spid="318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318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318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10266 L 2.77778E-7 0.00694 " pathEditMode="relative" rAng="0" ptsTypes="AA">
                                      <p:cBhvr>
                                        <p:cTn id="145" dur="3000" fill="hold"/>
                                        <p:tgtEl>
                                          <p:spTgt spid="318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185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318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3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318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0"/>
                            </p:stCondLst>
                            <p:childTnLst>
                              <p:par>
                                <p:cTn id="163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2948E-6 L -0.00052 -0.04301 C 0.01354 -0.05503 0.09497 -0.04948 0.11684 -0.04948 C 0.14184 -0.04948 0.17274 -0.05087 0.18681 -0.03885 L 0.25 3.2948E-6 " pathEditMode="relative" rAng="0" ptsTypes="FffFF">
                                      <p:cBhvr>
                                        <p:cTn id="164" dur="3000" fill="hold"/>
                                        <p:tgtEl>
                                          <p:spTgt spid="318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2000"/>
                                        <p:tgtEl>
                                          <p:spTgt spid="318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318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2000"/>
                                        <p:tgtEl>
                                          <p:spTgt spid="318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318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77" grpId="0" animBg="1"/>
      <p:bldP spid="318478" grpId="0" animBg="1"/>
      <p:bldP spid="318491" grpId="0" animBg="1"/>
      <p:bldP spid="318492" grpId="0" animBg="1"/>
      <p:bldP spid="318492" grpId="1" animBg="1"/>
      <p:bldP spid="318493" grpId="0" animBg="1"/>
      <p:bldP spid="318493" grpId="1" animBg="1"/>
      <p:bldP spid="318504" grpId="0" animBg="1"/>
      <p:bldP spid="318504" grpId="1" animBg="1"/>
      <p:bldP spid="318505" grpId="0" build="p" animBg="1"/>
      <p:bldP spid="318506" grpId="0" animBg="1"/>
      <p:bldP spid="318506" grpId="1" animBg="1"/>
      <p:bldP spid="318507" grpId="0" build="p" animBg="1"/>
      <p:bldP spid="318508" grpId="0" build="p" animBg="1"/>
      <p:bldP spid="318509" grpId="0" animBg="1"/>
      <p:bldP spid="318509" grpId="1" animBg="1"/>
      <p:bldP spid="318510" grpId="0" build="p" animBg="1"/>
      <p:bldP spid="318511" grpId="0" animBg="1"/>
      <p:bldP spid="318516" grpId="0" animBg="1"/>
      <p:bldP spid="318516" grpId="1" animBg="1"/>
      <p:bldP spid="318517" grpId="0" animBg="1"/>
      <p:bldP spid="318517" grpId="1" animBg="1"/>
      <p:bldP spid="318518" grpId="0" animBg="1"/>
      <p:bldP spid="318518" grpId="1" animBg="1"/>
    </p:bldLst>
  </p:timing>
</p:sld>
</file>

<file path=ppt/theme/theme1.xml><?xml version="1.0" encoding="utf-8"?>
<a:theme xmlns:a="http://schemas.openxmlformats.org/drawingml/2006/main" name="FlexForm World Template">
  <a:themeElements>
    <a:clrScheme name="FlexForm World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lexForm World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lexForm Worl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exForm World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exForm World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exForm World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exForm World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exForm World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exForm World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FlexForm World Template</Template>
  <TotalTime>13711</TotalTime>
  <Words>106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FlexForm World Template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R. Hickey</dc:creator>
  <cp:lastModifiedBy>GBB</cp:lastModifiedBy>
  <cp:revision>318</cp:revision>
  <dcterms:created xsi:type="dcterms:W3CDTF">2000-08-01T13:56:23Z</dcterms:created>
  <dcterms:modified xsi:type="dcterms:W3CDTF">2011-01-25T13:59:27Z</dcterms:modified>
</cp:coreProperties>
</file>